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3" r:id="rId4"/>
    <p:sldId id="333" r:id="rId5"/>
    <p:sldId id="353" r:id="rId6"/>
    <p:sldId id="355" r:id="rId7"/>
    <p:sldId id="354" r:id="rId8"/>
    <p:sldId id="342" r:id="rId9"/>
    <p:sldId id="332" r:id="rId10"/>
    <p:sldId id="347" r:id="rId11"/>
    <p:sldId id="321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6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6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算法的其中一種，它除了可以做分類也能進行回歸連續性數值的預測，而且效果通常都不差。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算法的思想是將許多弱分類器集成在一起形成一個強分類器。</a:t>
            </a:r>
            <a:br>
              <a:rPr lang="zh-TW" altLang="en-US" dirty="0"/>
            </a:b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35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決策樹通常為一棵複雜的樹，而在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是產生非常多棵的樹但是每一哭棵的樹都很簡單，希望新的樹可以針對舊的樹預測不太好的部分做一些補強。所以最終我們要把這麼多簡單的樹合再一起才能當最後的預測，所以他是一個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of the tree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37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655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981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3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read01.com/content/1547100921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21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600" dirty="0"/>
              <a:t>(</a:t>
            </a:r>
            <a:r>
              <a:rPr lang="zh-TW" altLang="en-US" sz="3600" dirty="0"/>
              <a:t>迴歸器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CC437-AB38-8549-B68C-454B05E3C263}"/>
              </a:ext>
            </a:extLst>
          </p:cNvPr>
          <p:cNvSpPr/>
          <p:nvPr/>
        </p:nvSpPr>
        <p:spPr>
          <a:xfrm>
            <a:off x="808610" y="1317998"/>
            <a:ext cx="5718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https://www.itread01.com/content/1547100921.html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21 學習目標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3E726F6-3C9B-E740-8FEA-8E9FFD35BC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2EB99BD-84FA-B842-B30F-868549C2B4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1898"/>
            <a:ext cx="3556000" cy="1096710"/>
          </a:xfrm>
        </p:spPr>
        <p:txBody>
          <a:bodyPr/>
          <a:lstStyle/>
          <a:p>
            <a:r>
              <a:rPr lang="en-TW" sz="1800" dirty="0"/>
              <a:t>了解</a:t>
            </a:r>
            <a:r>
              <a:rPr lang="zh-TW" altLang="en-US" sz="1800" dirty="0"/>
              <a:t> </a:t>
            </a:r>
            <a:r>
              <a:rPr lang="en-US" sz="1800" dirty="0" err="1"/>
              <a:t>XGBoost</a:t>
            </a:r>
            <a:r>
              <a:rPr lang="en-US" sz="1800" dirty="0"/>
              <a:t> Regression</a:t>
            </a:r>
          </a:p>
          <a:p>
            <a:endParaRPr lang="en-US" sz="1800" dirty="0"/>
          </a:p>
          <a:p>
            <a:endParaRPr lang="en-TW" sz="1800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73A13F-7404-FB49-A0EB-DE168992F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39127"/>
            <a:ext cx="4474107" cy="289503"/>
          </a:xfrm>
        </p:spPr>
        <p:txBody>
          <a:bodyPr/>
          <a:lstStyle/>
          <a:p>
            <a:r>
              <a:rPr lang="en-US" sz="1100" dirty="0"/>
              <a:t>Boosting vs Decision tree</a:t>
            </a:r>
            <a:r>
              <a:rPr lang="zh-TW" altLang="en-US" sz="1100" dirty="0"/>
              <a:t> </a:t>
            </a:r>
            <a:r>
              <a:rPr lang="en-US" altLang="zh-TW" sz="1100" dirty="0"/>
              <a:t>&amp; </a:t>
            </a:r>
            <a:r>
              <a:rPr lang="en-US" sz="1100" dirty="0"/>
              <a:t>Bagging vs. Boosting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806DE971-90FD-CF42-95C8-6F55873E23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2800940"/>
            <a:ext cx="1231900" cy="840230"/>
          </a:xfrm>
        </p:spPr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144954A2-4E61-A641-BB70-204C4392D5D8}"/>
              </a:ext>
            </a:extLst>
          </p:cNvPr>
          <p:cNvSpPr txBox="1">
            <a:spLocks/>
          </p:cNvSpPr>
          <p:nvPr/>
        </p:nvSpPr>
        <p:spPr>
          <a:xfrm>
            <a:off x="1416990" y="2924650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800" dirty="0"/>
              <a:t>實作 XGBoost 迴歸器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2559AFB-BF5E-2940-9063-4F73BBDD022C}"/>
              </a:ext>
            </a:extLst>
          </p:cNvPr>
          <p:cNvSpPr txBox="1">
            <a:spLocks/>
          </p:cNvSpPr>
          <p:nvPr/>
        </p:nvSpPr>
        <p:spPr>
          <a:xfrm>
            <a:off x="1416989" y="3221879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100" dirty="0"/>
              <a:t>查看 XGBoost 在簡單線性</a:t>
            </a:r>
            <a:r>
              <a:rPr lang="zh-TW" altLang="en-US" sz="1100" dirty="0"/>
              <a:t>迴</a:t>
            </a:r>
            <a:r>
              <a:rPr lang="en-TW" sz="1100" dirty="0"/>
              <a:t>歸和非線性回歸表現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748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133896-6B7F-DA42-AB18-A03AC3128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XGBoost Regression</a:t>
            </a:r>
          </a:p>
        </p:txBody>
      </p:sp>
      <p:pic>
        <p:nvPicPr>
          <p:cNvPr id="1026" name="Picture 2" descr="Tutorial) Learn to use XGBoost in Python - DataCamp">
            <a:extLst>
              <a:ext uri="{FF2B5EF4-FFF2-40B4-BE49-F238E27FC236}">
                <a16:creationId xmlns:a16="http://schemas.microsoft.com/office/drawing/2014/main" id="{49EED21B-1F26-4F47-B167-49ED2263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36" y="2598995"/>
            <a:ext cx="4529961" cy="334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5B723-FEDC-B246-9174-211454FF7D9A}"/>
              </a:ext>
            </a:extLst>
          </p:cNvPr>
          <p:cNvSpPr txBox="1"/>
          <p:nvPr/>
        </p:nvSpPr>
        <p:spPr>
          <a:xfrm>
            <a:off x="839971" y="1052623"/>
            <a:ext cx="9331401" cy="1768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TW" sz="2000" kern="0" dirty="0">
                <a:solidFill>
                  <a:srgbClr val="595959"/>
                </a:solidFill>
                <a:cs typeface="Arial"/>
              </a:rPr>
              <a:t>XGBoost 是許多資料科學競賽中常出現的常勝軍。也是當今熱門的ML演算法。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使用許多策略去防止過擬合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kern="0" dirty="0">
                <a:solidFill>
                  <a:srgbClr val="595959"/>
                </a:solidFill>
                <a:cs typeface="Arial"/>
              </a:rPr>
              <a:t>early stop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機制可以提早結束訓練</a:t>
            </a:r>
            <a:endParaRPr lang="en-US" altLang="zh-TW" kern="0" dirty="0">
              <a:solidFill>
                <a:srgbClr val="595959"/>
              </a:solidFill>
              <a:cs typeface="Arial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TW" altLang="en-US" kern="0" dirty="0">
                <a:solidFill>
                  <a:srgbClr val="595959"/>
                </a:solidFill>
                <a:cs typeface="Arial"/>
              </a:rPr>
              <a:t>可手動設置樣本權重以及學習速率</a:t>
            </a:r>
          </a:p>
        </p:txBody>
      </p:sp>
    </p:spTree>
    <p:extLst>
      <p:ext uri="{BB962C8B-B14F-4D97-AF65-F5344CB8AC3E}">
        <p14:creationId xmlns:p14="http://schemas.microsoft.com/office/powerpoint/2010/main" val="286703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038632-056F-844F-8E98-33CA1EF345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Boosting vs Decision tree</a:t>
            </a:r>
            <a:endParaRPr lang="en-US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10B224-F0D8-D14D-B7B5-58782EAA9906}"/>
              </a:ext>
            </a:extLst>
          </p:cNvPr>
          <p:cNvSpPr/>
          <p:nvPr/>
        </p:nvSpPr>
        <p:spPr>
          <a:xfrm>
            <a:off x="797440" y="1222064"/>
            <a:ext cx="6928500" cy="9607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決策樹通常為一棵複雜的樹</a:t>
            </a:r>
            <a:endParaRPr lang="en-US" altLang="zh-TW" sz="2000" kern="0" dirty="0">
              <a:solidFill>
                <a:srgbClr val="595959"/>
              </a:solidFill>
              <a:cs typeface="Arial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95959"/>
                </a:solidFill>
                <a:cs typeface="Arial"/>
              </a:rPr>
              <a:t>Boosting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是產生非常多棵的樹但是每一棵的樹都很簡單</a:t>
            </a: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596942-BBC1-714F-AB00-EB298FA78C88}"/>
              </a:ext>
            </a:extLst>
          </p:cNvPr>
          <p:cNvSpPr/>
          <p:nvPr/>
        </p:nvSpPr>
        <p:spPr>
          <a:xfrm>
            <a:off x="1108964" y="4150226"/>
            <a:ext cx="6014850" cy="71438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7359BD-050C-1A46-A31C-B66043631571}"/>
              </a:ext>
            </a:extLst>
          </p:cNvPr>
          <p:cNvSpPr/>
          <p:nvPr/>
        </p:nvSpPr>
        <p:spPr>
          <a:xfrm>
            <a:off x="1871861" y="4305251"/>
            <a:ext cx="5432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TW" dirty="0"/>
              <a:t>目標把</a:t>
            </a:r>
            <a:r>
              <a:rPr lang="zh-TW" altLang="en-US" dirty="0"/>
              <a:t>多個簡單的樹合再一起才能當最後的預測</a:t>
            </a:r>
            <a:endParaRPr lang="en-TW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586379D-F59F-074C-8324-A2E1B4C08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1772" y="4253865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2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EDC66F-19AA-D74C-AE22-DABF39B94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Bagging vs. Boosting</a:t>
            </a:r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E0266-2482-6C4B-B93D-AB5BFA896EDD}"/>
              </a:ext>
            </a:extLst>
          </p:cNvPr>
          <p:cNvSpPr txBox="1"/>
          <p:nvPr/>
        </p:nvSpPr>
        <p:spPr>
          <a:xfrm>
            <a:off x="839971" y="1052623"/>
            <a:ext cx="5998758" cy="45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一般來說 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Boosting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的模型會比 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Bagging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來的精準。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9AABA-410E-9F4C-BC78-DA4C80D2ED12}"/>
              </a:ext>
            </a:extLst>
          </p:cNvPr>
          <p:cNvSpPr/>
          <p:nvPr/>
        </p:nvSpPr>
        <p:spPr>
          <a:xfrm>
            <a:off x="839971" y="1721794"/>
            <a:ext cx="7954422" cy="1420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95959"/>
                </a:solidFill>
                <a:cs typeface="Arial"/>
              </a:rPr>
              <a:t>Bagging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透過抽樣的方式生成樹，每棵樹彼此獨立</a:t>
            </a:r>
            <a:endParaRPr lang="en-US" altLang="zh-TW" sz="2000" kern="0" dirty="0">
              <a:solidFill>
                <a:srgbClr val="595959"/>
              </a:solidFill>
              <a:cs typeface="Arial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95959"/>
                </a:solidFill>
                <a:cs typeface="Arial"/>
              </a:rPr>
              <a:t>Boosting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</a:rPr>
              <a:t>透過序列的方式生成樹，後面生成的樹會與前一棵樹相關</a:t>
            </a:r>
            <a:endParaRPr lang="en-US" sz="2000" kern="0" dirty="0">
              <a:solidFill>
                <a:srgbClr val="595959"/>
              </a:solidFill>
              <a:cs typeface="Arial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245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 err="1"/>
              <a:t>XGBoost</a:t>
            </a:r>
            <a:r>
              <a:rPr lang="en-US" altLang="zh-CN" sz="4000" dirty="0"/>
              <a:t> </a:t>
            </a:r>
            <a:r>
              <a:rPr lang="en-US" altLang="zh-CN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</a:p>
          <a:p>
            <a:r>
              <a:rPr lang="zh-CN" altLang="en-US" sz="3200" kern="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418932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7BAE46-B5DF-A640-A832-1A3783B8A3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 err="1">
                <a:latin typeface="inherit"/>
              </a:rPr>
              <a:t>XGBoost</a:t>
            </a:r>
            <a:r>
              <a:rPr lang="en-US" altLang="zh-TW" dirty="0">
                <a:latin typeface="inherit"/>
              </a:rPr>
              <a:t> Regressor </a:t>
            </a:r>
            <a:r>
              <a:rPr lang="zh-TW" altLang="en-US" dirty="0">
                <a:latin typeface="inherit"/>
              </a:rPr>
              <a:t>簡單線性迴歸</a:t>
            </a:r>
            <a:endParaRPr lang="en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E6B5408-D662-E340-B6E7-1930C3979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585" y="3016727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E6B5408-D662-E340-B6E7-1930C3979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85" y="3016727"/>
                <a:ext cx="5009444" cy="1489869"/>
              </a:xfrm>
              <a:prstGeom prst="rect">
                <a:avLst/>
              </a:prstGeom>
              <a:blipFill>
                <a:blip r:embed="rId4"/>
                <a:stretch>
                  <a:fillRect l="-1269" t="-4274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5D5D5D6-FD5C-3B41-B265-7B853FD0B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817" y="2963680"/>
            <a:ext cx="4864100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E58D10-0DBC-7947-BF79-6752F2D76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5"/>
          <a:stretch/>
        </p:blipFill>
        <p:spPr>
          <a:xfrm>
            <a:off x="1105785" y="923442"/>
            <a:ext cx="5592727" cy="1823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8CF53C-B106-5B4D-B7BD-660C883EE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417" y="2950980"/>
            <a:ext cx="4914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3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0A8242-FE31-7B41-B124-B8FA3745B2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非線性迴歸</a:t>
            </a:r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050013-AA22-EE41-AC61-0D464B822E88}"/>
              </a:ext>
            </a:extLst>
          </p:cNvPr>
          <p:cNvSpPr/>
          <p:nvPr/>
        </p:nvSpPr>
        <p:spPr>
          <a:xfrm>
            <a:off x="416311" y="2113079"/>
            <a:ext cx="6250429" cy="242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Parameters: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n_estimators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總共迭代的次數，即決策樹的個數。預設值為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100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learning_rate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學習速率，預設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0.3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。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gamma: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懲罰項係數，指定節點分裂所需的最小損失函數下降值。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EF520-FECF-A941-BF74-8AF1DAD71264}"/>
              </a:ext>
            </a:extLst>
          </p:cNvPr>
          <p:cNvSpPr/>
          <p:nvPr/>
        </p:nvSpPr>
        <p:spPr>
          <a:xfrm>
            <a:off x="416312" y="1166950"/>
            <a:ext cx="6250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>
                <a:solidFill>
                  <a:srgbClr val="595959"/>
                </a:solidFill>
                <a:cs typeface="Arial"/>
              </a:rPr>
              <a:t>動手試試看調整不同的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en-US" kern="0" dirty="0" err="1">
                <a:solidFill>
                  <a:srgbClr val="595959"/>
                </a:solidFill>
                <a:cs typeface="Arial"/>
              </a:rPr>
              <a:t>n_estimators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 </a:t>
            </a:r>
            <a:r>
              <a:rPr lang="en-US" kern="0" dirty="0" err="1">
                <a:solidFill>
                  <a:srgbClr val="595959"/>
                </a:solidFill>
                <a:cs typeface="Arial"/>
              </a:rPr>
              <a:t>是否能夠提升預測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。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6238F-F8D8-F84C-A58F-C6BBA6F4A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0" y="1674978"/>
            <a:ext cx="47498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12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7539</TotalTime>
  <Words>462</Words>
  <Application>Microsoft Macintosh PowerPoint</Application>
  <PresentationFormat>Widescreen</PresentationFormat>
  <Paragraphs>58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等线</vt:lpstr>
      <vt:lpstr>inherit</vt:lpstr>
      <vt:lpstr>微软雅黑</vt:lpstr>
      <vt:lpstr>Arial</vt:lpstr>
      <vt:lpstr>Calibri</vt:lpstr>
      <vt:lpstr>Cambria Math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385</cp:revision>
  <dcterms:created xsi:type="dcterms:W3CDTF">2015-08-18T02:51:41Z</dcterms:created>
  <dcterms:modified xsi:type="dcterms:W3CDTF">2020-10-01T07:29:23Z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